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handoutMasterIdLst>
    <p:handoutMasterId r:id="rId18"/>
  </p:handoutMasterIdLst>
  <p:sldIdLst>
    <p:sldId id="258" r:id="rId2"/>
    <p:sldId id="266" r:id="rId3"/>
    <p:sldId id="275" r:id="rId4"/>
    <p:sldId id="277" r:id="rId5"/>
    <p:sldId id="276" r:id="rId6"/>
    <p:sldId id="274" r:id="rId7"/>
    <p:sldId id="268" r:id="rId8"/>
    <p:sldId id="273" r:id="rId9"/>
    <p:sldId id="286" r:id="rId10"/>
    <p:sldId id="280" r:id="rId11"/>
    <p:sldId id="281" r:id="rId12"/>
    <p:sldId id="282" r:id="rId13"/>
    <p:sldId id="262" r:id="rId14"/>
    <p:sldId id="289" r:id="rId15"/>
    <p:sldId id="271" r:id="rId16"/>
    <p:sldId id="287" r:id="rId17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FFF00"/>
    <a:srgbClr val="0099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AC34E46-1E1F-43B2-B529-163D2614B9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21FBC45-11CB-4B07-8C75-CEC2B7F679E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BEB3D9D1-CE5E-4048-BA2B-F8E825CCDAB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C641516A-3434-4BA5-9E73-E83A2CC57EB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8C73EA7-1EEE-4057-AD1D-5F2038C34F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343DA-4031-4C8D-AD9D-19FF3DF088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38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CC5F7-5731-4CE3-A4EA-7B605D5D63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795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AB5CE-49AF-45B4-BB59-B946242C72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035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83A5-8E37-487A-AFE4-889FB8D418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011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C9B0-C299-456E-BE62-A1DE27D1BE2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865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BDBAB-2E5F-4537-974C-2F96D52831A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933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7566F-B794-4137-AF07-08344D4115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431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C6A66-FEE8-44A2-AEE1-B4E2A4A429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029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64579-BA13-4913-83D8-AFCB63654E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5862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BDB7B-8AA8-449D-8308-6594C708652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4724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1424C-3236-4BAD-B113-6665F38A0A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3656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C41EA0EC-66F9-4174-ADFE-3D466FB6F10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7E5E10DF-C335-4DA9-9CB8-77A92CA0B4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7FB8EFB5-707F-4EC2-9F36-7B2FE8DC01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DB5A959-C019-41F9-9FBD-5110CFADF0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vimeo.com/106273922?fl=pl&amp;fe=s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ickfordprimary.uk/year-6-residentia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Activity Centres | PGL Education">
            <a:extLst>
              <a:ext uri="{FF2B5EF4-FFF2-40B4-BE49-F238E27FC236}">
                <a16:creationId xmlns:a16="http://schemas.microsoft.com/office/drawing/2014/main" id="{CF7292FA-FFDD-48F9-8DCA-4E2EB41BE4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AD8F96-8CD0-43EF-8882-78A27EA911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2" r="110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7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48841"/>
            <a:ext cx="9144000" cy="136815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GB" altLang="en-US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Year 6 Residential Trip</a:t>
            </a:r>
            <a:br>
              <a:rPr lang="en-GB" altLang="en-US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GB" altLang="en-US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Grosvenor Hall, Kent</a:t>
            </a: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" y="5724426"/>
            <a:ext cx="9143999" cy="720873"/>
          </a:xfrm>
          <a:solidFill>
            <a:schemeClr val="accent3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GB" altLang="en-US" sz="44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Mon 5</a:t>
            </a:r>
            <a:r>
              <a:rPr lang="en-GB" altLang="en-US" sz="4400" b="1" baseline="300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</a:t>
            </a:r>
            <a:r>
              <a:rPr lang="en-GB" altLang="en-US" sz="44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– Fri 9</a:t>
            </a:r>
            <a:r>
              <a:rPr lang="en-GB" altLang="en-US" sz="4400" b="1" baseline="30000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</a:t>
            </a:r>
            <a:r>
              <a:rPr lang="en-GB" altLang="en-US" sz="4400" b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October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F53F24-1189-40DA-A5DB-8F159068A6EC}"/>
              </a:ext>
            </a:extLst>
          </p:cNvPr>
          <p:cNvSpPr/>
          <p:nvPr/>
        </p:nvSpPr>
        <p:spPr>
          <a:xfrm>
            <a:off x="3779912" y="6453336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https://vimeo.com/106273922?fl=pl&amp;fe=sh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6003646"/>
            <a:ext cx="2390775" cy="62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CDE02E-125E-4356-8765-6A9442D04D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28"/>
          <a:stretch/>
        </p:blipFill>
        <p:spPr>
          <a:xfrm>
            <a:off x="19472" y="-30088"/>
            <a:ext cx="9144000" cy="6888088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 rot="4377032">
            <a:off x="4022832" y="-128956"/>
            <a:ext cx="677899" cy="161188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own Arrow 1"/>
          <p:cNvSpPr/>
          <p:nvPr/>
        </p:nvSpPr>
        <p:spPr>
          <a:xfrm rot="3089064">
            <a:off x="5894098" y="3753020"/>
            <a:ext cx="755025" cy="15347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785FB-8F61-47E8-8253-6C40AEF18ECB}"/>
              </a:ext>
            </a:extLst>
          </p:cNvPr>
          <p:cNvSpPr txBox="1"/>
          <p:nvPr/>
        </p:nvSpPr>
        <p:spPr>
          <a:xfrm>
            <a:off x="5076056" y="1813466"/>
            <a:ext cx="1872208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 hour 30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What your child can expect</a:t>
            </a:r>
          </a:p>
        </p:txBody>
      </p:sp>
      <p:sp>
        <p:nvSpPr>
          <p:cNvPr id="512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To learn a lot about themselves.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Develop their social skills.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New things and find new interests that they might not find at school or at other clubs.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 fantastic way to make memories that will last.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To become more confident.</a:t>
            </a: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See our previous trips 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hlinkClick r:id="rId2"/>
              </a:rPr>
              <a:t>here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Itinerary</a:t>
            </a:r>
          </a:p>
        </p:txBody>
      </p:sp>
      <p:sp>
        <p:nvSpPr>
          <p:cNvPr id="6147" name="Vertical Text Placeholder 2"/>
          <p:cNvSpPr>
            <a:spLocks noGrp="1" noChangeArrowheads="1"/>
          </p:cNvSpPr>
          <p:nvPr>
            <p:ph type="body" orient="vert" idx="1"/>
          </p:nvPr>
        </p:nvSpPr>
        <p:spPr>
          <a:xfrm>
            <a:off x="457200" y="1412875"/>
            <a:ext cx="8435975" cy="4525963"/>
          </a:xfrm>
        </p:spPr>
        <p:txBody>
          <a:bodyPr vert="horz"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Monday –  leave school. Medical items.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Arrival, tour of site, unpack, fire drill.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3 activities on the first day.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Three hot meals a day.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5 group activities each day plus an evening activity. Timetable available the week before.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Friday – leave after lunch. Return to school around 4pm (weather permitting).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395288" y="1700808"/>
            <a:ext cx="3672656" cy="2088232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The activities we’ll be doing.</a:t>
            </a:r>
            <a:endParaRPr lang="en-US" altLang="en-US" sz="2400" b="1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Vertical Text Placeholder 2"/>
          <p:cNvSpPr>
            <a:spLocks noGrp="1" noChangeArrowheads="1"/>
          </p:cNvSpPr>
          <p:nvPr>
            <p:ph type="body" orient="vert" idx="1"/>
          </p:nvPr>
        </p:nvSpPr>
        <p:spPr>
          <a:xfrm>
            <a:off x="4356100" y="549275"/>
            <a:ext cx="4032250" cy="5976069"/>
          </a:xfrm>
        </p:spPr>
        <p:txBody>
          <a:bodyPr vert="horz"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Beach Adventure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Buggy Build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Bushcraft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Shelter Building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Bushcraft</a:t>
            </a: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Fire Lighting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Caving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Climbing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Fencing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 Connected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Equilibrium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Jacob's Ladder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Leap of Faith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Ropes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Nightline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Orienteering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 Solving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Quidditch</a:t>
            </a:r>
            <a:endParaRPr lang="en-GB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Scavenger Hunt</a:t>
            </a:r>
          </a:p>
        </p:txBody>
      </p:sp>
      <p:pic>
        <p:nvPicPr>
          <p:cNvPr id="71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13200"/>
            <a:ext cx="3529012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6" descr="Kingswood - Activity Centres for School Trips - Educational Workshops &amp;  School Tri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819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49"/>
          <a:stretch>
            <a:fillRect/>
          </a:stretch>
        </p:blipFill>
        <p:spPr bwMode="auto">
          <a:xfrm>
            <a:off x="3271838" y="4108450"/>
            <a:ext cx="2797175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1" r="16991"/>
          <a:stretch>
            <a:fillRect/>
          </a:stretch>
        </p:blipFill>
        <p:spPr bwMode="auto">
          <a:xfrm>
            <a:off x="9525" y="4125913"/>
            <a:ext cx="3057525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19550"/>
          <a:stretch>
            <a:fillRect/>
          </a:stretch>
        </p:blipFill>
        <p:spPr bwMode="auto">
          <a:xfrm>
            <a:off x="5995988" y="20638"/>
            <a:ext cx="3148012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2" b="17538"/>
          <a:stretch>
            <a:fillRect/>
          </a:stretch>
        </p:blipFill>
        <p:spPr bwMode="auto">
          <a:xfrm>
            <a:off x="6215063" y="4110038"/>
            <a:ext cx="2928937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-7938"/>
            <a:ext cx="2559050" cy="341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9" r="10078"/>
          <a:stretch>
            <a:fillRect/>
          </a:stretch>
        </p:blipFill>
        <p:spPr bwMode="auto">
          <a:xfrm>
            <a:off x="-11113" y="0"/>
            <a:ext cx="2936876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9339" y="2897188"/>
            <a:ext cx="287771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Previous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60232" y="2931815"/>
            <a:ext cx="169783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Trips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Day Groups</a:t>
            </a:r>
          </a:p>
        </p:txBody>
      </p:sp>
      <p:sp>
        <p:nvSpPr>
          <p:cNvPr id="9219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556792"/>
            <a:ext cx="8229600" cy="2448619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 few weeks before we leave, the WPS staff members choose day groups and group leaders.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We mix all three classes and friendships.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There are between 13-15 children in each group.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Accommodation</a:t>
            </a:r>
          </a:p>
        </p:txBody>
      </p:sp>
      <p:sp>
        <p:nvSpPr>
          <p:cNvPr id="1126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57200" y="1628800"/>
            <a:ext cx="8229600" cy="4784725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Children will write down a few children they would like to share a dorm with.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Dorms will be </a:t>
            </a:r>
            <a:r>
              <a:rPr lang="en-US" alt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organised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taking this into consideration.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Other factors such as: other friendship issues, medical needs, and the dorm sizes will determine who is in each dorm.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Girls and boys are in separate wings.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Overstrand Hall Norfolk | Outdoor Education | Kingsw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76700"/>
            <a:ext cx="417036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88" y="3789363"/>
            <a:ext cx="4075112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1FF966-BB3C-4D4B-B594-0104199187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13" t="18500" r="2553" b="31499"/>
          <a:stretch/>
        </p:blipFill>
        <p:spPr>
          <a:xfrm>
            <a:off x="0" y="0"/>
            <a:ext cx="9144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 noChangeArrowheads="1"/>
          </p:cNvSpPr>
          <p:nvPr>
            <p:ph type="title"/>
          </p:nvPr>
        </p:nvSpPr>
        <p:spPr>
          <a:xfrm>
            <a:off x="468313" y="6283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Safety</a:t>
            </a:r>
          </a:p>
        </p:txBody>
      </p:sp>
      <p:sp>
        <p:nvSpPr>
          <p:cNvPr id="12291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390525" y="980728"/>
            <a:ext cx="8362950" cy="5358531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Each group is lead by a WPS staff member.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All activities have been risk assessed.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All activities are led by at least one </a:t>
            </a:r>
            <a:r>
              <a:rPr lang="en-US" alt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Kingswood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-trained staff with WPS staff member present.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At the start of every activity, there is a health and safety talk.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All the instructors hold nationally </a:t>
            </a:r>
            <a:r>
              <a:rPr lang="en-US" alt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recognised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qualifications and the children will be provided with the necessary protective clothing for all activities. </a:t>
            </a:r>
          </a:p>
          <a:p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0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68313" y="1052736"/>
            <a:ext cx="8362950" cy="5329138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The entire site is protected by security fencing and entry is restricted by security gates. 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All adults on </a:t>
            </a:r>
            <a:r>
              <a:rPr lang="en-US" alt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centre</a:t>
            </a:r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, wear high-visibility identification badges.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Staff are trained to challenge anyone who is not in possession of a security pass.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Staff rooms are identified to the children and there are experienced medical staff on site 24 hours a day.</a:t>
            </a:r>
            <a:r>
              <a:rPr lang="en-GB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First aid trained staff members and medical room. All incidents are reported and seen by WPS staff member.</a:t>
            </a: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endParaRPr lang="en-US" altLang="en-US" sz="280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" name="Title 1"/>
          <p:cNvSpPr txBox="1">
            <a:spLocks noChangeArrowheads="1"/>
          </p:cNvSpPr>
          <p:nvPr/>
        </p:nvSpPr>
        <p:spPr bwMode="auto">
          <a:xfrm>
            <a:off x="468313" y="6283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Safety</a:t>
            </a:r>
            <a:endParaRPr lang="en-US" altLang="en-US" kern="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481013" y="1196975"/>
            <a:ext cx="8229600" cy="4525963"/>
          </a:xfrm>
        </p:spPr>
        <p:txBody>
          <a:bodyPr/>
          <a:lstStyle/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Medical forms completed in advance.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Parents have an emergency number should you need to contact us. 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Texts will sent on arrival and departure.</a:t>
            </a:r>
          </a:p>
          <a:p>
            <a:pPr algn="just"/>
            <a:r>
              <a:rPr lang="en-US" altLang="en-US" sz="28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The website is updated and daily texts.</a:t>
            </a:r>
          </a:p>
          <a:p>
            <a:endParaRPr lang="en-GB" altLang="en-US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1"/>
          <p:cNvSpPr txBox="1">
            <a:spLocks noChangeArrowheads="1"/>
          </p:cNvSpPr>
          <p:nvPr/>
        </p:nvSpPr>
        <p:spPr bwMode="auto">
          <a:xfrm>
            <a:off x="251520" y="5704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Safety </a:t>
            </a:r>
            <a:r>
              <a:rPr lang="en-US" altLang="en-US" kern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&amp; Communication</a:t>
            </a:r>
            <a:endParaRPr lang="en-US" altLang="en-US" kern="0" dirty="0">
              <a:solidFill>
                <a:schemeClr val="bg1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E7F0E5-FF9D-487B-A014-D2ED81079B97}"/>
              </a:ext>
            </a:extLst>
          </p:cNvPr>
          <p:cNvSpPr/>
          <p:nvPr/>
        </p:nvSpPr>
        <p:spPr>
          <a:xfrm>
            <a:off x="666691" y="980728"/>
            <a:ext cx="8352420" cy="527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GB" sz="2800" b="1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Date: Monday 5</a:t>
            </a:r>
            <a:r>
              <a:rPr lang="en-GB" sz="2800" b="1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800" b="1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Friday 9</a:t>
            </a:r>
            <a:r>
              <a:rPr lang="en-GB" sz="2800" b="1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800" b="1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October 2026</a:t>
            </a:r>
          </a:p>
          <a:p>
            <a:pPr>
              <a:spcAft>
                <a:spcPts val="400"/>
              </a:spcAft>
            </a:pPr>
            <a:r>
              <a:rPr lang="en-GB" sz="2800" b="1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Cost: £435</a:t>
            </a:r>
          </a:p>
          <a:p>
            <a:pPr>
              <a:spcAft>
                <a:spcPts val="400"/>
              </a:spcAft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endParaRPr lang="en-GB" sz="2800" b="1" kern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00"/>
              </a:spcAft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Deposit £60 by 21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November 2025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Aft>
                <a:spcPts val="400"/>
              </a:spcAft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Remaining balance of £375 in instalments: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£60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December ’25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£60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January ‘26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£50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February’26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£50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March ‘26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£50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April ‘26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£50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May ‘26</a:t>
            </a:r>
          </a:p>
          <a:p>
            <a:pPr marL="800100" lvl="1" indent="-342900">
              <a:spcAft>
                <a:spcPts val="400"/>
              </a:spcAft>
              <a:buFont typeface="Arial" panose="020B0604020202020204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</a:tabLst>
            </a:pP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£55 by 1</a:t>
            </a:r>
            <a:r>
              <a:rPr lang="en-GB" sz="2400" kern="1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400" kern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June ‘26</a:t>
            </a:r>
            <a:endParaRPr lang="en-GB" sz="1100" kern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E2D3F07-8BA0-486A-9908-F3B5BDE34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35" y="-16227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kern="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 noChangeArrowheads="1"/>
          </p:cNvSpPr>
          <p:nvPr>
            <p:ph type="title"/>
          </p:nvPr>
        </p:nvSpPr>
        <p:spPr>
          <a:xfrm>
            <a:off x="1331913" y="2205038"/>
            <a:ext cx="6562725" cy="1935162"/>
          </a:xfrm>
        </p:spPr>
        <p:txBody>
          <a:bodyPr/>
          <a:lstStyle/>
          <a:p>
            <a:r>
              <a:rPr lang="en-GB" altLang="en-US" b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Frequently Asked Questions</a:t>
            </a:r>
          </a:p>
        </p:txBody>
      </p:sp>
    </p:spTree>
    <p:extLst>
      <p:ext uri="{BB962C8B-B14F-4D97-AF65-F5344CB8AC3E}">
        <p14:creationId xmlns:p14="http://schemas.microsoft.com/office/powerpoint/2010/main" val="1050997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Vertical Text Placeholder 2">
            <a:extLst>
              <a:ext uri="{FF2B5EF4-FFF2-40B4-BE49-F238E27FC236}">
                <a16:creationId xmlns:a16="http://schemas.microsoft.com/office/drawing/2014/main" id="{B5651681-8CE1-46F5-933B-AE3FB2A96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1520" y="476672"/>
            <a:ext cx="8229600" cy="5976391"/>
          </a:xfrm>
        </p:spPr>
        <p:txBody>
          <a:bodyPr vert="horz"/>
          <a:lstStyle/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What will my child need to bring?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What if my child is unwell whilst away?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Can the children bring their mobile phone?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Can the children bring other electronics e.g. DS, iPad, tablet </a:t>
            </a:r>
            <a:r>
              <a:rPr lang="en-US" altLang="en-US" sz="2000" dirty="0" err="1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etc</a:t>
            </a: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?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What if my child gets homesick? 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What if I need to get in touch with my child or a staff member on the residential? </a:t>
            </a:r>
          </a:p>
          <a:p>
            <a:pPr marL="457200" indent="-457200">
              <a:buFont typeface="+mj-lt"/>
              <a:buAutoNum type="arabicParenR"/>
              <a:defRPr/>
            </a:pPr>
            <a:endParaRPr lang="en-US" altLang="en-US" sz="2000" dirty="0">
              <a:solidFill>
                <a:schemeClr val="bg1"/>
              </a:solidFill>
              <a:latin typeface="Calibri" pitchFamily="34" charset="0"/>
              <a:ea typeface="ＭＳ Ｐゴシック" pitchFamily="34" charset="-128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en-US" altLang="en-US" sz="2000" dirty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</a:rPr>
              <a:t>What if it is my child’s birthday?</a:t>
            </a:r>
          </a:p>
        </p:txBody>
      </p:sp>
      <p:sp>
        <p:nvSpPr>
          <p:cNvPr id="2" name="Rectangle 1"/>
          <p:cNvSpPr/>
          <p:nvPr/>
        </p:nvSpPr>
        <p:spPr>
          <a:xfrm>
            <a:off x="4499992" y="476672"/>
            <a:ext cx="4495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accent6"/>
                </a:solidFill>
                <a:latin typeface="Calibri" pitchFamily="34" charset="0"/>
              </a:rPr>
              <a:t>A full kit list has already been sent home.  This has been uploaded to the website as well.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9161" y="1113296"/>
            <a:ext cx="44644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accent6"/>
                </a:solidFill>
                <a:latin typeface="Calibri" pitchFamily="34" charset="0"/>
              </a:rPr>
              <a:t>This will depend on the severity.  They will be well looked after and you will be contacted if necessary.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92080" y="1947041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accent6"/>
                </a:solidFill>
                <a:latin typeface="Calibri" pitchFamily="34" charset="0"/>
              </a:rPr>
              <a:t>No.  Being without home comforts is part of the experience.  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39442" y="2668305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accent6"/>
                </a:solidFill>
                <a:latin typeface="Calibri" pitchFamily="34" charset="0"/>
              </a:rPr>
              <a:t>See answer to Q4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95501" y="3378746"/>
            <a:ext cx="4269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chemeClr val="accent6"/>
                </a:solidFill>
                <a:latin typeface="Calibri" pitchFamily="34" charset="0"/>
              </a:rPr>
              <a:t>We will look after them. They won’t be the first. – just let an adult know. 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36096" y="4492238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Calibri" pitchFamily="34" charset="0"/>
              </a:rPr>
              <a:t>We can be contacted by the school office in case of any emergencies.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56962" y="5282564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/>
                </a:solidFill>
                <a:latin typeface="Calibri" pitchFamily="34" charset="0"/>
              </a:rPr>
              <a:t>In previous years, we have taken cakes (provided by parents) and celebrated it whilst away.</a:t>
            </a:r>
            <a:endParaRPr lang="en-GB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3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 noChangeArrowheads="1"/>
          </p:cNvSpPr>
          <p:nvPr>
            <p:ph type="title"/>
          </p:nvPr>
        </p:nvSpPr>
        <p:spPr>
          <a:xfrm>
            <a:off x="1331913" y="2205038"/>
            <a:ext cx="6562725" cy="1935162"/>
          </a:xfrm>
        </p:spPr>
        <p:txBody>
          <a:bodyPr/>
          <a:lstStyle/>
          <a:p>
            <a:r>
              <a:rPr lang="en-GB" altLang="en-US" b="1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Any Other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749</Words>
  <Application>Microsoft Office PowerPoint</Application>
  <PresentationFormat>On-screen Show (4:3)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Calibri</vt:lpstr>
      <vt:lpstr>Times New Roman</vt:lpstr>
      <vt:lpstr>Default Design</vt:lpstr>
      <vt:lpstr>Year 6 Residential Trip Grosvenor Hall, Kent</vt:lpstr>
      <vt:lpstr>PowerPoint Presentation</vt:lpstr>
      <vt:lpstr>What your child can expect</vt:lpstr>
      <vt:lpstr>Itinerary</vt:lpstr>
      <vt:lpstr>The activities we’ll be doing.</vt:lpstr>
      <vt:lpstr>PowerPoint Presentation</vt:lpstr>
      <vt:lpstr>Day Groups</vt:lpstr>
      <vt:lpstr>Accommodation</vt:lpstr>
      <vt:lpstr>PowerPoint Presentation</vt:lpstr>
      <vt:lpstr>Safety</vt:lpstr>
      <vt:lpstr>PowerPoint Presentation</vt:lpstr>
      <vt:lpstr>PowerPoint Presentation</vt:lpstr>
      <vt:lpstr>PowerPoint Presentation</vt:lpstr>
      <vt:lpstr>Frequently Asked Questions</vt:lpstr>
      <vt:lpstr>PowerPoint Presentation</vt:lpstr>
      <vt:lpstr>Any Other Questions?</vt:lpstr>
    </vt:vector>
  </TitlesOfParts>
  <Company>Ergo Computing UK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Kingswood, West Runton</dc:title>
  <dc:creator>lisa.griffiths</dc:creator>
  <cp:lastModifiedBy>Sam</cp:lastModifiedBy>
  <cp:revision>122</cp:revision>
  <dcterms:created xsi:type="dcterms:W3CDTF">2010-01-11T18:11:08Z</dcterms:created>
  <dcterms:modified xsi:type="dcterms:W3CDTF">2025-11-06T15:48:08Z</dcterms:modified>
</cp:coreProperties>
</file>